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Montserrat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33" Type="http://schemas.openxmlformats.org/officeDocument/2006/relationships/font" Target="fonts/Lato-bold.fntdata"/><Relationship Id="rId10" Type="http://schemas.openxmlformats.org/officeDocument/2006/relationships/slide" Target="slides/slide5.xml"/><Relationship Id="rId32" Type="http://schemas.openxmlformats.org/officeDocument/2006/relationships/font" Target="fonts/Lato-regular.fntdata"/><Relationship Id="rId13" Type="http://schemas.openxmlformats.org/officeDocument/2006/relationships/slide" Target="slides/slide8.xml"/><Relationship Id="rId35" Type="http://schemas.openxmlformats.org/officeDocument/2006/relationships/font" Target="fonts/Lato-boldItalic.fntdata"/><Relationship Id="rId12" Type="http://schemas.openxmlformats.org/officeDocument/2006/relationships/slide" Target="slides/slide7.xml"/><Relationship Id="rId34" Type="http://schemas.openxmlformats.org/officeDocument/2006/relationships/font" Target="fonts/La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e9188a5a61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e9188a5a61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e9188a5a6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e9188a5a6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e9188a5a6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e9188a5a6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e9188a5a61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e9188a5a61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e8de6d7c57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e8de6d7c57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e8de6d7c57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e8de6d7c57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e8de6d7c57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e8de6d7c57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e9188a5a61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e9188a5a61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e9188a5a61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e9188a5a61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e9188a5a6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e9188a5a6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8de6d7c57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e8de6d7c57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e9188a5a61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e9188a5a61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e9188a5a6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e9188a5a6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e8de6d7c57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e8de6d7c57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8de6d7c57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e8de6d7c57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8de6d7c57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e8de6d7c57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e8de6d7c57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e8de6d7c57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9188a5a6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e9188a5a6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e8de6d7c57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e8de6d7c57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e9188a5a6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e9188a5a6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e9188a5a6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e9188a5a6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arxiv.org/pdf/2007.04973.pdf" TargetMode="External"/><Relationship Id="rId4" Type="http://schemas.openxmlformats.org/officeDocument/2006/relationships/hyperlink" Target="https://scikit-learn.org/stable/modules/generated/sklearn.metrics.ndcg_score.html" TargetMode="External"/><Relationship Id="rId5" Type="http://schemas.openxmlformats.org/officeDocument/2006/relationships/hyperlink" Target="https://huggingface.co/tasks/feature-extraction" TargetMode="External"/><Relationship Id="rId6" Type="http://schemas.openxmlformats.org/officeDocument/2006/relationships/hyperlink" Target="https://scikit-learn.org/stable/modules/generated/sklearn.metrics.confusion_matrix.html" TargetMode="External"/><Relationship Id="rId7" Type="http://schemas.openxmlformats.org/officeDocument/2006/relationships/hyperlink" Target="https://en.wikipedia.org/wiki/Maximum_inner-product_search" TargetMode="External"/><Relationship Id="rId8" Type="http://schemas.openxmlformats.org/officeDocument/2006/relationships/hyperlink" Target="https://huggingface.co/microsoft/phi-1_5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3000"/>
              <a:t>Apprentissage de </a:t>
            </a:r>
            <a:r>
              <a:rPr lang="fr" sz="3000"/>
              <a:t>représentation</a:t>
            </a:r>
            <a:r>
              <a:rPr lang="fr" sz="3000"/>
              <a:t> de code</a:t>
            </a:r>
            <a:endParaRPr sz="3000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3831025" y="2571750"/>
            <a:ext cx="35658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Cyprien DERUELLE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Supervisé par Julien PEREZ et </a:t>
            </a:r>
            <a:r>
              <a:rPr lang="fr"/>
              <a:t>Idir BENOUARET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0" y="47586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Page 1 sur 22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Est-ce que ça marche 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975" y="2732875"/>
            <a:ext cx="3114675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2"/>
          <p:cNvSpPr txBox="1"/>
          <p:nvPr/>
        </p:nvSpPr>
        <p:spPr>
          <a:xfrm>
            <a:off x="0" y="47586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Page 10 sur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4" name="Google Shape;21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6950" y="2925710"/>
            <a:ext cx="5051974" cy="12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2"/>
          <p:cNvSpPr txBox="1"/>
          <p:nvPr/>
        </p:nvSpPr>
        <p:spPr>
          <a:xfrm>
            <a:off x="759225" y="1863125"/>
            <a:ext cx="763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fr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Représentation latente d’une fonction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fr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Calculer la distance entre deux représentations grâce à un produit matriciel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Est-ce que ça marche ?</a:t>
            </a:r>
            <a:endParaRPr/>
          </a:p>
        </p:txBody>
      </p:sp>
      <p:sp>
        <p:nvSpPr>
          <p:cNvPr id="221" name="Google Shape;221;p23"/>
          <p:cNvSpPr txBox="1"/>
          <p:nvPr/>
        </p:nvSpPr>
        <p:spPr>
          <a:xfrm>
            <a:off x="0" y="47586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Page 11 sur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626675" y="1783600"/>
            <a:ext cx="7635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23"/>
          <p:cNvSpPr txBox="1"/>
          <p:nvPr/>
        </p:nvSpPr>
        <p:spPr>
          <a:xfrm>
            <a:off x="601800" y="1555000"/>
            <a:ext cx="76356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lang="fr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Matrice de Gram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lang="fr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MIPS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lang="fr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Matrice de confusion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lang="fr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Paires </a:t>
            </a:r>
            <a:r>
              <a:rPr lang="fr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pathologiques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lang="fr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NDCG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4" name="Google Shape;2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250" y="3190250"/>
            <a:ext cx="4052749" cy="170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4324" y="1033225"/>
            <a:ext cx="4125826" cy="340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Limites et critiques</a:t>
            </a:r>
            <a:endParaRPr/>
          </a:p>
        </p:txBody>
      </p:sp>
      <p:sp>
        <p:nvSpPr>
          <p:cNvPr id="231" name="Google Shape;231;p24"/>
          <p:cNvSpPr txBox="1"/>
          <p:nvPr/>
        </p:nvSpPr>
        <p:spPr>
          <a:xfrm>
            <a:off x="0" y="47586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Page 12 sur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2" name="Google Shape;2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1425" y="1001225"/>
            <a:ext cx="4994700" cy="37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4"/>
          <p:cNvSpPr txBox="1"/>
          <p:nvPr/>
        </p:nvSpPr>
        <p:spPr>
          <a:xfrm>
            <a:off x="626675" y="1783600"/>
            <a:ext cx="7635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p24"/>
          <p:cNvSpPr txBox="1"/>
          <p:nvPr/>
        </p:nvSpPr>
        <p:spPr>
          <a:xfrm>
            <a:off x="427825" y="1664300"/>
            <a:ext cx="33435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fr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Encore des erreurs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fr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Que pour je Javascript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fr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Jeu de données pas </a:t>
            </a:r>
            <a:r>
              <a:rPr lang="fr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également</a:t>
            </a:r>
            <a:r>
              <a:rPr lang="fr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répartie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Et maintenant ?</a:t>
            </a:r>
            <a:endParaRPr/>
          </a:p>
        </p:txBody>
      </p:sp>
      <p:sp>
        <p:nvSpPr>
          <p:cNvPr id="240" name="Google Shape;240;p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Refaire ce que Contracode a fait mais avec un autre langage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Langage C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établir une liste d’étapes pour ‘fine-tuned’ un modèle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Objectif : rendre le modèle </a:t>
            </a:r>
            <a:r>
              <a:rPr lang="fr" sz="1500"/>
              <a:t>créé</a:t>
            </a:r>
            <a:r>
              <a:rPr lang="fr" sz="1500"/>
              <a:t> plus performant sur certaines </a:t>
            </a:r>
            <a:r>
              <a:rPr lang="fr" sz="1500"/>
              <a:t>tâches</a:t>
            </a:r>
            <a:endParaRPr sz="1500"/>
          </a:p>
        </p:txBody>
      </p:sp>
      <p:sp>
        <p:nvSpPr>
          <p:cNvPr id="241" name="Google Shape;241;p25"/>
          <p:cNvSpPr txBox="1"/>
          <p:nvPr/>
        </p:nvSpPr>
        <p:spPr>
          <a:xfrm>
            <a:off x="0" y="47586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Page 13 sur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Grandes </a:t>
            </a:r>
            <a:r>
              <a:rPr lang="fr"/>
              <a:t>Étapes</a:t>
            </a:r>
            <a:endParaRPr/>
          </a:p>
        </p:txBody>
      </p:sp>
      <p:sp>
        <p:nvSpPr>
          <p:cNvPr id="247" name="Google Shape;247;p2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fr" sz="1800">
                <a:latin typeface="Arial"/>
                <a:ea typeface="Arial"/>
                <a:cs typeface="Arial"/>
                <a:sym typeface="Arial"/>
              </a:rPr>
              <a:t>Dataset de code</a:t>
            </a:r>
            <a:endParaRPr sz="1800" u="sng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fr" sz="1800">
                <a:latin typeface="Arial"/>
                <a:ea typeface="Arial"/>
                <a:cs typeface="Arial"/>
                <a:sym typeface="Arial"/>
              </a:rPr>
              <a:t>Trouver un modèle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fr" sz="1800">
                <a:latin typeface="Arial"/>
                <a:ea typeface="Arial"/>
                <a:cs typeface="Arial"/>
                <a:sym typeface="Arial"/>
              </a:rPr>
              <a:t>Fonctions de loss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fr" sz="1800">
                <a:latin typeface="Arial"/>
                <a:ea typeface="Arial"/>
                <a:cs typeface="Arial"/>
                <a:sym typeface="Arial"/>
              </a:rPr>
              <a:t>Fonction d’augmentation des codes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fr" sz="1800">
                <a:latin typeface="Arial"/>
                <a:ea typeface="Arial"/>
                <a:cs typeface="Arial"/>
                <a:sym typeface="Arial"/>
              </a:rPr>
              <a:t>Réentrainement via peft</a:t>
            </a:r>
            <a:endParaRPr sz="1800"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6"/>
          <p:cNvSpPr txBox="1"/>
          <p:nvPr/>
        </p:nvSpPr>
        <p:spPr>
          <a:xfrm>
            <a:off x="0" y="47586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Page 14 sur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Dataset de Code</a:t>
            </a:r>
            <a:endParaRPr/>
          </a:p>
        </p:txBody>
      </p:sp>
      <p:sp>
        <p:nvSpPr>
          <p:cNvPr id="254" name="Google Shape;254;p27"/>
          <p:cNvSpPr txBox="1"/>
          <p:nvPr>
            <p:ph idx="1" type="body"/>
          </p:nvPr>
        </p:nvSpPr>
        <p:spPr>
          <a:xfrm>
            <a:off x="1019100" y="1307850"/>
            <a:ext cx="25107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Open source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Pas trop volumineux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Exhaustif</a:t>
            </a:r>
            <a:r>
              <a:rPr lang="fr" sz="1500"/>
              <a:t> </a:t>
            </a:r>
            <a:endParaRPr sz="1500"/>
          </a:p>
        </p:txBody>
      </p:sp>
      <p:pic>
        <p:nvPicPr>
          <p:cNvPr id="255" name="Google Shape;255;p27"/>
          <p:cNvPicPr preferRelativeResize="0"/>
          <p:nvPr/>
        </p:nvPicPr>
        <p:blipFill rotWithShape="1">
          <a:blip r:embed="rId3">
            <a:alphaModFix/>
          </a:blip>
          <a:srcRect b="43943" l="0" r="0" t="0"/>
          <a:stretch/>
        </p:blipFill>
        <p:spPr>
          <a:xfrm>
            <a:off x="823900" y="2488250"/>
            <a:ext cx="2202175" cy="245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8225" y="1155650"/>
            <a:ext cx="5035426" cy="362389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7"/>
          <p:cNvSpPr txBox="1"/>
          <p:nvPr/>
        </p:nvSpPr>
        <p:spPr>
          <a:xfrm>
            <a:off x="0" y="47586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Page 15 sur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Trouver un modèle</a:t>
            </a:r>
            <a:endParaRPr/>
          </a:p>
        </p:txBody>
      </p:sp>
      <p:sp>
        <p:nvSpPr>
          <p:cNvPr id="263" name="Google Shape;263;p28"/>
          <p:cNvSpPr txBox="1"/>
          <p:nvPr>
            <p:ph idx="1" type="body"/>
          </p:nvPr>
        </p:nvSpPr>
        <p:spPr>
          <a:xfrm>
            <a:off x="1297500" y="1567550"/>
            <a:ext cx="35397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D</a:t>
            </a:r>
            <a:r>
              <a:rPr lang="fr" sz="1500"/>
              <a:t>e taille moyenne, pour pouvoir le réentrainer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Disponible en open source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7124" y="1322638"/>
            <a:ext cx="4125826" cy="340102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8"/>
          <p:cNvSpPr txBox="1"/>
          <p:nvPr/>
        </p:nvSpPr>
        <p:spPr>
          <a:xfrm>
            <a:off x="906600" y="2950175"/>
            <a:ext cx="7635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Phi 1.5</a:t>
            </a:r>
            <a:endParaRPr sz="6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28"/>
          <p:cNvSpPr txBox="1"/>
          <p:nvPr/>
        </p:nvSpPr>
        <p:spPr>
          <a:xfrm>
            <a:off x="0" y="47586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Page 16 sur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Fonction de Loss</a:t>
            </a:r>
            <a:endParaRPr/>
          </a:p>
        </p:txBody>
      </p:sp>
      <p:sp>
        <p:nvSpPr>
          <p:cNvPr id="272" name="Google Shape;272;p29"/>
          <p:cNvSpPr txBox="1"/>
          <p:nvPr>
            <p:ph idx="1" type="body"/>
          </p:nvPr>
        </p:nvSpPr>
        <p:spPr>
          <a:xfrm>
            <a:off x="1217975" y="15145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Indice qui sert à améliorer les poids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On cherche à le </a:t>
            </a:r>
            <a:r>
              <a:rPr lang="fr" sz="1500"/>
              <a:t>maximiser</a:t>
            </a:r>
            <a:r>
              <a:rPr lang="fr" sz="1500"/>
              <a:t> ou le </a:t>
            </a:r>
            <a:r>
              <a:rPr lang="fr" sz="1500"/>
              <a:t>minimiser</a:t>
            </a:r>
            <a:r>
              <a:rPr lang="fr" sz="1500"/>
              <a:t> suivant la situation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9"/>
          <p:cNvSpPr txBox="1"/>
          <p:nvPr/>
        </p:nvSpPr>
        <p:spPr>
          <a:xfrm>
            <a:off x="0" y="47586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Page 17 sur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4" name="Google Shape;2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1851" y="2742374"/>
            <a:ext cx="4278604" cy="9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Fonction de Loss</a:t>
            </a:r>
            <a:endParaRPr/>
          </a:p>
        </p:txBody>
      </p:sp>
      <p:sp>
        <p:nvSpPr>
          <p:cNvPr id="280" name="Google Shape;280;p30"/>
          <p:cNvSpPr txBox="1"/>
          <p:nvPr>
            <p:ph idx="1" type="body"/>
          </p:nvPr>
        </p:nvSpPr>
        <p:spPr>
          <a:xfrm>
            <a:off x="1217975" y="15145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Indice qui sert à améliorer les poids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On cherche à le maximiser ou le minimiser suivant la situation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0"/>
          <p:cNvSpPr txBox="1"/>
          <p:nvPr/>
        </p:nvSpPr>
        <p:spPr>
          <a:xfrm>
            <a:off x="0" y="47586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Page 18 sur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2" name="Google Shape;2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150" y="2493300"/>
            <a:ext cx="733425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0"/>
          <p:cNvSpPr txBox="1"/>
          <p:nvPr/>
        </p:nvSpPr>
        <p:spPr>
          <a:xfrm>
            <a:off x="1002150" y="4360200"/>
            <a:ext cx="6637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Image prise du papier de contracode page 5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Fonction d’augmentation de code</a:t>
            </a:r>
            <a:endParaRPr/>
          </a:p>
        </p:txBody>
      </p:sp>
      <p:sp>
        <p:nvSpPr>
          <p:cNvPr id="289" name="Google Shape;289;p31"/>
          <p:cNvSpPr txBox="1"/>
          <p:nvPr>
            <p:ph idx="1" type="body"/>
          </p:nvPr>
        </p:nvSpPr>
        <p:spPr>
          <a:xfrm>
            <a:off x="1151700" y="13819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Créer des variants de fonctions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Elles peuvent modifier ou compressé une fonctions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1"/>
          <p:cNvSpPr txBox="1"/>
          <p:nvPr/>
        </p:nvSpPr>
        <p:spPr>
          <a:xfrm>
            <a:off x="0" y="47586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Page 19 sur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1" name="Google Shape;2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809" y="2199162"/>
            <a:ext cx="4407229" cy="27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/>
              <a:t>Introduction</a:t>
            </a:r>
            <a:endParaRPr sz="2600"/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CodeLLM : les larges language models sont des réseaux neuronaux utilisés spécifiquement pour la génération de codes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Transforme des fonctions en liste de tokens puis en matrice </a:t>
            </a:r>
            <a:r>
              <a:rPr lang="fr" sz="1500"/>
              <a:t>multidimensionnelle</a:t>
            </a:r>
            <a:r>
              <a:rPr lang="fr" sz="1500"/>
              <a:t> de chiffres</a:t>
            </a:r>
            <a:endParaRPr sz="1500"/>
          </a:p>
        </p:txBody>
      </p:sp>
      <p:sp>
        <p:nvSpPr>
          <p:cNvPr id="143" name="Google Shape;143;p14"/>
          <p:cNvSpPr txBox="1"/>
          <p:nvPr/>
        </p:nvSpPr>
        <p:spPr>
          <a:xfrm>
            <a:off x="0" y="47586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Page 2 sur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Fonction d’augmentation de code</a:t>
            </a:r>
            <a:endParaRPr/>
          </a:p>
        </p:txBody>
      </p:sp>
      <p:sp>
        <p:nvSpPr>
          <p:cNvPr id="297" name="Google Shape;297;p32"/>
          <p:cNvSpPr txBox="1"/>
          <p:nvPr>
            <p:ph idx="1" type="body"/>
          </p:nvPr>
        </p:nvSpPr>
        <p:spPr>
          <a:xfrm>
            <a:off x="1151700" y="13819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Créer des variants de fonctions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Elles peuvent modifier ou compressé une fonctions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2"/>
          <p:cNvSpPr txBox="1"/>
          <p:nvPr/>
        </p:nvSpPr>
        <p:spPr>
          <a:xfrm>
            <a:off x="0" y="47586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Page 20 sur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9" name="Google Shape;2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225" y="2240650"/>
            <a:ext cx="782955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 et perspectives</a:t>
            </a:r>
            <a:endParaRPr/>
          </a:p>
        </p:txBody>
      </p:sp>
      <p:sp>
        <p:nvSpPr>
          <p:cNvPr id="305" name="Google Shape;305;p33"/>
          <p:cNvSpPr txBox="1"/>
          <p:nvPr>
            <p:ph idx="1" type="body"/>
          </p:nvPr>
        </p:nvSpPr>
        <p:spPr>
          <a:xfrm>
            <a:off x="1297500" y="15776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Représentation de </a:t>
            </a:r>
            <a:r>
              <a:rPr lang="fr" sz="1500"/>
              <a:t>fonctions</a:t>
            </a:r>
            <a:r>
              <a:rPr lang="fr" sz="1500"/>
              <a:t> </a:t>
            </a:r>
            <a:r>
              <a:rPr lang="fr" sz="1500"/>
              <a:t>grâce</a:t>
            </a:r>
            <a:r>
              <a:rPr lang="fr" sz="1500"/>
              <a:t> à des CodeLLM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Utilisation de différentes </a:t>
            </a:r>
            <a:r>
              <a:rPr lang="fr" sz="1500"/>
              <a:t>techniques</a:t>
            </a:r>
            <a:r>
              <a:rPr lang="fr" sz="1500"/>
              <a:t> d’évaluation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fined-tuned d’un modèle de CodeLLM grace à peft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Faire des tests sur le modèle créer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Comparé mon modèle avec d’autres modèles plus généralistes</a:t>
            </a:r>
            <a:endParaRPr sz="1500"/>
          </a:p>
        </p:txBody>
      </p:sp>
      <p:sp>
        <p:nvSpPr>
          <p:cNvPr id="306" name="Google Shape;306;p33"/>
          <p:cNvSpPr txBox="1"/>
          <p:nvPr/>
        </p:nvSpPr>
        <p:spPr>
          <a:xfrm>
            <a:off x="0" y="47586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Page 21 sur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Sources</a:t>
            </a:r>
            <a:endParaRPr/>
          </a:p>
        </p:txBody>
      </p:sp>
      <p:sp>
        <p:nvSpPr>
          <p:cNvPr id="312" name="Google Shape;312;p34"/>
          <p:cNvSpPr txBox="1"/>
          <p:nvPr>
            <p:ph idx="1" type="body"/>
          </p:nvPr>
        </p:nvSpPr>
        <p:spPr>
          <a:xfrm>
            <a:off x="210475" y="1488000"/>
            <a:ext cx="8727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ContraCode : </a:t>
            </a:r>
            <a:r>
              <a:rPr lang="fr" sz="1500" u="sng">
                <a:solidFill>
                  <a:schemeClr val="hlink"/>
                </a:solidFill>
                <a:hlinkClick r:id="rId3"/>
              </a:rPr>
              <a:t>https://arxiv.org/pdf/2007.04973.pdf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>
                <a:latin typeface="Arial"/>
                <a:ea typeface="Arial"/>
                <a:cs typeface="Arial"/>
                <a:sym typeface="Arial"/>
              </a:rPr>
              <a:t>NDCG :</a:t>
            </a:r>
            <a:r>
              <a:rPr lang="fr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1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ndcg_score — scikit-learn 1.5.0 documentation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>
                <a:latin typeface="Arial"/>
                <a:ea typeface="Arial"/>
                <a:cs typeface="Arial"/>
                <a:sym typeface="Arial"/>
              </a:rPr>
              <a:t>Feature extraction :</a:t>
            </a:r>
            <a:r>
              <a:rPr lang="fr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1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What is Feature Extraction? - Hugging Face</a:t>
            </a:r>
            <a:r>
              <a:rPr lang="fr" sz="1500">
                <a:latin typeface="Arial"/>
                <a:ea typeface="Arial"/>
                <a:cs typeface="Arial"/>
                <a:sym typeface="Arial"/>
              </a:rPr>
              <a:t>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>
                <a:latin typeface="Arial"/>
                <a:ea typeface="Arial"/>
                <a:cs typeface="Arial"/>
                <a:sym typeface="Arial"/>
              </a:rPr>
              <a:t>Matrice de confusion : </a:t>
            </a:r>
            <a:r>
              <a:rPr lang="fr" sz="1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confusion_matrix — scikit-learn 1.5.0 documentation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/>
              <a:t>MIPS : </a:t>
            </a:r>
            <a:r>
              <a:rPr lang="fr" sz="1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Maximum inner-product search - Wikipedia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500"/>
              <a:t>Phi 1.5 : </a:t>
            </a:r>
            <a:r>
              <a:rPr lang="fr" sz="15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microsoft/phi-1_5 · Hugging Face</a:t>
            </a:r>
            <a:endParaRPr sz="1500"/>
          </a:p>
        </p:txBody>
      </p:sp>
      <p:sp>
        <p:nvSpPr>
          <p:cNvPr id="313" name="Google Shape;313;p34"/>
          <p:cNvSpPr txBox="1"/>
          <p:nvPr/>
        </p:nvSpPr>
        <p:spPr>
          <a:xfrm>
            <a:off x="0" y="47586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Page 22 sur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900"/>
              <a:t>Problématique</a:t>
            </a:r>
            <a:endParaRPr sz="2900"/>
          </a:p>
        </p:txBody>
      </p:sp>
      <p:sp>
        <p:nvSpPr>
          <p:cNvPr id="149" name="Google Shape;149;p15"/>
          <p:cNvSpPr txBox="1"/>
          <p:nvPr/>
        </p:nvSpPr>
        <p:spPr>
          <a:xfrm>
            <a:off x="0" y="47586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Page 3 sur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922900" y="1793450"/>
            <a:ext cx="3649100" cy="7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763975" y="1659735"/>
            <a:ext cx="3011926" cy="20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518220" y="3718145"/>
            <a:ext cx="4639159" cy="7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5"/>
          <p:cNvSpPr txBox="1"/>
          <p:nvPr/>
        </p:nvSpPr>
        <p:spPr>
          <a:xfrm>
            <a:off x="1292550" y="2042438"/>
            <a:ext cx="7048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Comment savoir si deux codes font la même chose ?</a:t>
            </a:r>
            <a:endParaRPr b="1"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Problématique</a:t>
            </a:r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0" y="47586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Page 4 sur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0" name="Google Shape;16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900" y="1793450"/>
            <a:ext cx="3649100" cy="7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3975" y="1659735"/>
            <a:ext cx="3011926" cy="20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220" y="3718145"/>
            <a:ext cx="4639159" cy="7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700"/>
              <a:t>ContraCode</a:t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77"/>
              <a:t>Paras Jain et Ajay Jain et Tianjun Zhang et Pieter Abbeel et Joseph E. Gonzalez et Ion Stoica</a:t>
            </a:r>
            <a:endParaRPr sz="977"/>
          </a:p>
        </p:txBody>
      </p:sp>
      <p:sp>
        <p:nvSpPr>
          <p:cNvPr id="168" name="Google Shape;168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fr"/>
              <a:t>Modèle de CodeLLM </a:t>
            </a:r>
            <a:r>
              <a:rPr lang="fr" sz="24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[Jain et al. 2022]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fr"/>
              <a:t>Contrastive code Representation Learning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7"/>
          <p:cNvSpPr txBox="1"/>
          <p:nvPr/>
        </p:nvSpPr>
        <p:spPr>
          <a:xfrm>
            <a:off x="0" y="47586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Page 5 sur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0" name="Google Shape;17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150" y="2493300"/>
            <a:ext cx="733425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7"/>
          <p:cNvSpPr txBox="1"/>
          <p:nvPr/>
        </p:nvSpPr>
        <p:spPr>
          <a:xfrm>
            <a:off x="1002150" y="4360200"/>
            <a:ext cx="6637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Image prise du papier de contracode page 5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/>
          <p:nvPr>
            <p:ph idx="1" type="body"/>
          </p:nvPr>
        </p:nvSpPr>
        <p:spPr>
          <a:xfrm>
            <a:off x="581650" y="16073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 sz="1400"/>
              <a:t>classe en fonction du fond et non de la forme !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 sz="1400"/>
              <a:t>couche entraînement supplémentaire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 sz="1400"/>
              <a:t>Spécialisé pour le JavaScript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700"/>
              <a:t>ContraCode</a:t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77"/>
              <a:t>Paras Jain et Ajay Jain et Tianjun Zhang et Pieter Abbeel et Joseph E. Gonzalez et Ion Stoica</a:t>
            </a:r>
            <a:endParaRPr sz="977"/>
          </a:p>
        </p:txBody>
      </p:sp>
      <p:pic>
        <p:nvPicPr>
          <p:cNvPr id="178" name="Google Shape;17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1655" y="2696650"/>
            <a:ext cx="4977151" cy="182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8"/>
          <p:cNvSpPr txBox="1"/>
          <p:nvPr/>
        </p:nvSpPr>
        <p:spPr>
          <a:xfrm>
            <a:off x="2378850" y="4518525"/>
            <a:ext cx="6637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Image prise du papier de contracode page 3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0" y="47586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Page 6 sur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Est-ce que ça marche ?</a:t>
            </a:r>
            <a:endParaRPr/>
          </a:p>
        </p:txBody>
      </p:sp>
      <p:sp>
        <p:nvSpPr>
          <p:cNvPr id="186" name="Google Shape;186;p19"/>
          <p:cNvSpPr txBox="1"/>
          <p:nvPr/>
        </p:nvSpPr>
        <p:spPr>
          <a:xfrm>
            <a:off x="0" y="47586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Page 7 sur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626675" y="1783600"/>
            <a:ext cx="7635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1449900" y="2168500"/>
            <a:ext cx="6734100" cy="16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ato"/>
              <a:buChar char="●"/>
            </a:pPr>
            <a:r>
              <a:rPr lang="fr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Trouver des fonctions pour nos tests</a:t>
            </a:r>
            <a:endParaRPr sz="2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ato"/>
              <a:buChar char="●"/>
            </a:pPr>
            <a:r>
              <a:rPr lang="fr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Charger le modèle</a:t>
            </a:r>
            <a:endParaRPr sz="2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ato"/>
              <a:buChar char="●"/>
            </a:pPr>
            <a:r>
              <a:rPr lang="fr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Utilisation de différentes techniques d’évaluation (ndcg, matrice de confusion …)</a:t>
            </a:r>
            <a:endParaRPr sz="2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Est-ce que ça marche ?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0" y="47586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Page 8 sur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626675" y="1783600"/>
            <a:ext cx="7635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6" name="Google Shape;1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4725" y="1307850"/>
            <a:ext cx="2841675" cy="304225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0"/>
          <p:cNvSpPr txBox="1"/>
          <p:nvPr/>
        </p:nvSpPr>
        <p:spPr>
          <a:xfrm>
            <a:off x="931425" y="2168500"/>
            <a:ext cx="45633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fr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Dataset de fonctions pour tester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fr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Chaque fichier .js contient plusieurs versions d’une même fonction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Est-ce que ça marche ?</a:t>
            </a:r>
            <a:endParaRPr/>
          </a:p>
        </p:txBody>
      </p:sp>
      <p:sp>
        <p:nvSpPr>
          <p:cNvPr id="203" name="Google Shape;203;p21"/>
          <p:cNvSpPr txBox="1"/>
          <p:nvPr/>
        </p:nvSpPr>
        <p:spPr>
          <a:xfrm>
            <a:off x="0" y="47586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Page 9 sur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626675" y="1783600"/>
            <a:ext cx="7635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p21"/>
          <p:cNvSpPr txBox="1"/>
          <p:nvPr/>
        </p:nvSpPr>
        <p:spPr>
          <a:xfrm>
            <a:off x="754200" y="1783600"/>
            <a:ext cx="763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fr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Charger le modèle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fr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Récupérer</a:t>
            </a:r>
            <a:r>
              <a:rPr lang="fr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les </a:t>
            </a:r>
            <a:r>
              <a:rPr lang="fr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représentations</a:t>
            </a:r>
            <a:r>
              <a:rPr lang="fr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latentes</a:t>
            </a:r>
            <a:r>
              <a:rPr lang="fr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des fonctions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6" name="Google Shape;2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188" y="3037900"/>
            <a:ext cx="7686675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